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87" r:id="rId2"/>
    <p:sldId id="281" r:id="rId3"/>
    <p:sldId id="282" r:id="rId4"/>
    <p:sldId id="283" r:id="rId5"/>
    <p:sldId id="284" r:id="rId6"/>
    <p:sldId id="285" r:id="rId7"/>
    <p:sldId id="286" r:id="rId8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C689E"/>
    <a:srgbClr val="0000FF"/>
    <a:srgbClr val="775F55"/>
    <a:srgbClr val="996600"/>
    <a:srgbClr val="663300"/>
    <a:srgbClr val="9966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82" autoAdjust="0"/>
    <p:restoredTop sz="94660" autoAdjust="0"/>
  </p:normalViewPr>
  <p:slideViewPr>
    <p:cSldViewPr>
      <p:cViewPr>
        <p:scale>
          <a:sx n="75" d="100"/>
          <a:sy n="75" d="100"/>
        </p:scale>
        <p:origin x="-142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3030" y="-96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2240269-2796-461C-9508-45F1A5791D8A}" type="datetimeFigureOut">
              <a:rPr lang="zh-TW" altLang="en-US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7822B23-C568-4C67-88B2-69BC60882C0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8CBC4C5-8939-411D-B91D-8E715D7A2CF4}" type="datetimeFigureOut">
              <a:rPr lang="zh-TW" altLang="en-US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CCDEE87-3D13-4F71-BACA-8C23D95EA49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105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學年度第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學期第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2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次行政會議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/>
            </a:r>
            <a:b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總務處暨環安中心工作報告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sz="quarter" idx="10"/>
          </p:nvPr>
        </p:nvSpPr>
        <p:spPr>
          <a:xfrm>
            <a:off x="500063" y="1571625"/>
            <a:ext cx="8286750" cy="4786313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Char char="p"/>
              <a:defRPr/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 marL="446088" indent="-228600">
              <a:defRPr sz="2000">
                <a:latin typeface="微軟正黑體" pitchFamily="34" charset="-120"/>
                <a:ea typeface="微軟正黑體" pitchFamily="34" charset="-120"/>
              </a:defRPr>
            </a:lvl3pPr>
            <a:lvl4pPr marL="631825" indent="-228600">
              <a:defRPr sz="2000">
                <a:latin typeface="微軟正黑體" pitchFamily="34" charset="-120"/>
                <a:ea typeface="微軟正黑體" pitchFamily="34" charset="-120"/>
              </a:defRPr>
            </a:lvl4pPr>
            <a:lvl5pPr marL="806450" indent="-228600">
              <a:defRPr sz="2000"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兩個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1105" y="1600200"/>
            <a:ext cx="4150895" cy="4525963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Char char="p"/>
              <a:defRPr lang="zh-TW" altLang="en-US" dirty="0" smtClean="0"/>
            </a:lvl1pPr>
            <a:lvl2pPr>
              <a:defRPr lang="zh-TW" altLang="en-US" dirty="0" smtClean="0"/>
            </a:lvl2pPr>
            <a:lvl3pPr marL="446088" indent="-228600">
              <a:defRPr lang="zh-TW" altLang="en-US" sz="2000" dirty="0" smtClean="0"/>
            </a:lvl3pPr>
            <a:lvl4pPr marL="631825" indent="-228600">
              <a:defRPr>
                <a:latin typeface="微軟正黑體" pitchFamily="34" charset="-120"/>
                <a:ea typeface="微軟正黑體" pitchFamily="34" charset="-120"/>
              </a:defRPr>
            </a:lvl4pPr>
            <a:lvl5pPr marL="806450" indent="-228600"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 smtClean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0"/>
          </p:nvPr>
        </p:nvSpPr>
        <p:spPr>
          <a:xfrm>
            <a:off x="4643438" y="1571625"/>
            <a:ext cx="4143375" cy="4572000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Char char="p"/>
              <a:defRPr/>
            </a:lvl1pPr>
            <a:lvl3pPr marL="542925" indent="-228600">
              <a:defRPr sz="2000"/>
            </a:lvl3pPr>
            <a:lvl4pPr marL="631825" indent="-228600">
              <a:defRPr>
                <a:latin typeface="微軟正黑體" pitchFamily="34" charset="-120"/>
                <a:ea typeface="微軟正黑體" pitchFamily="34" charset="-120"/>
              </a:defRPr>
            </a:lvl4pPr>
            <a:lvl5pPr marL="806450" indent="-228600"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9" name="標題 8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105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學年度第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學期第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2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次行政會議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/>
            </a:r>
            <a:b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總務處暨環安中心工作報告</a:t>
            </a:r>
            <a:endParaRPr lang="zh-TW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214422"/>
          </a:xfrm>
        </p:spPr>
        <p:txBody>
          <a:bodyPr/>
          <a:lstStyle>
            <a:lvl1pPr algn="ctr">
              <a:defRPr sz="3600" b="1" cap="all"/>
            </a:lvl1pPr>
          </a:lstStyle>
          <a:p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105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學年度第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學期第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2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次行政會議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/>
            </a:r>
            <a:b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總務處暨環安中心工作報告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105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學年度第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學期第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2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次行政會議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/>
            </a:r>
            <a:b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總務處暨環安中心工作報告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105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學年度第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1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學期第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2</a:t>
            </a: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次行政會議</a:t>
            </a:r>
            <a: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/>
            </a:r>
            <a:br>
              <a:rPr kumimoji="0" lang="en-US" altLang="zh-TW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</a:br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總務處暨環安中心工作報告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sz="quarter" idx="10"/>
          </p:nvPr>
        </p:nvSpPr>
        <p:spPr>
          <a:xfrm>
            <a:off x="500063" y="1571625"/>
            <a:ext cx="8286750" cy="4786313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Char char="p"/>
              <a:defRPr/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 marL="446088" indent="-228600">
              <a:defRPr sz="2000">
                <a:latin typeface="微軟正黑體" pitchFamily="34" charset="-120"/>
                <a:ea typeface="微軟正黑體" pitchFamily="34" charset="-120"/>
              </a:defRPr>
            </a:lvl3pPr>
            <a:lvl4pPr marL="631825" indent="-228600">
              <a:defRPr sz="2000">
                <a:latin typeface="微軟正黑體" pitchFamily="34" charset="-120"/>
                <a:ea typeface="微軟正黑體" pitchFamily="34" charset="-120"/>
              </a:defRPr>
            </a:lvl4pPr>
            <a:lvl5pPr marL="806450" indent="-228600">
              <a:defRPr sz="2000"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5855F-E8F6-4FAC-B1C7-FD9AA74552C2}" type="datetimeFigureOut">
              <a:rPr lang="zh-TW" altLang="en-US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4D6DF-69AE-4384-95B6-CA7A582EC1B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 bwMode="auto">
          <a:xfrm>
            <a:off x="0" y="0"/>
            <a:ext cx="9144000" cy="1219200"/>
          </a:xfrm>
          <a:prstGeom prst="rect">
            <a:avLst/>
          </a:prstGeom>
          <a:solidFill>
            <a:srgbClr val="D1FFA3"/>
          </a:solidFill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C00000"/>
                </a:solidFill>
                <a:latin typeface="+mj-ea"/>
                <a:ea typeface="+mj-ea"/>
                <a:cs typeface="Arial" pitchFamily="34" charset="0"/>
              </a:rPr>
              <a:t>        </a:t>
            </a:r>
            <a:endParaRPr kumimoji="0" lang="zh-TW" altLang="en-US" sz="33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kumimoji="0" lang="zh-TW" altLang="en-US" sz="32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charset="0"/>
              </a:rPr>
              <a:t>外籍人士經費申報注意事項</a:t>
            </a:r>
            <a:endParaRPr kumimoji="0" lang="zh-TW" altLang="en-US" sz="32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  <a:cs typeface="Arial" charset="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61D9B0B-56BF-4C14-B622-5D27E677998C}" type="datetimeFigureOut">
              <a:rPr lang="zh-TW" altLang="en-US"/>
              <a:pPr>
                <a:defRPr/>
              </a:pPr>
              <a:t>2016/10/18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8492205-6BE9-4A1E-B592-55521585B82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0" y="1192213"/>
            <a:ext cx="457200" cy="2270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457200" y="1196975"/>
            <a:ext cx="8686800" cy="2270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1034" name="圖片 1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50" y="142875"/>
            <a:ext cx="90805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投影片編號版面配置區 22"/>
          <p:cNvSpPr txBox="1">
            <a:spLocks/>
          </p:cNvSpPr>
          <p:nvPr/>
        </p:nvSpPr>
        <p:spPr>
          <a:xfrm>
            <a:off x="12700" y="1168400"/>
            <a:ext cx="444500" cy="2508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5pPr>
            <a:lvl6pPr marL="2286000" algn="l" defTabSz="914400" rtl="0" eaLnBrk="1" latinLnBrk="0" hangingPunct="1"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6pPr>
            <a:lvl7pPr marL="2743200" algn="l" defTabSz="914400" rtl="0" eaLnBrk="1" latinLnBrk="0" hangingPunct="1"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7pPr>
            <a:lvl8pPr marL="3200400" algn="l" defTabSz="914400" rtl="0" eaLnBrk="1" latinLnBrk="0" hangingPunct="1"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8pPr>
            <a:lvl9pPr marL="3657600" algn="l" defTabSz="914400" rtl="0" eaLnBrk="1" latinLnBrk="0" hangingPunct="1">
              <a:defRPr kumimoji="1" sz="2800" kern="1200">
                <a:solidFill>
                  <a:schemeClr val="tx1"/>
                </a:solidFill>
                <a:latin typeface="Arial" pitchFamily="34" charset="0"/>
                <a:ea typeface="華康粗圓體" pitchFamily="49" charset="-120"/>
                <a:cs typeface="+mn-cs"/>
              </a:defRPr>
            </a:lvl9pPr>
          </a:lstStyle>
          <a:p>
            <a:pPr algn="ctr">
              <a:defRPr/>
            </a:pPr>
            <a:fld id="{4FC5D959-C181-445B-BCEC-A6BDF80B1FCF}" type="slidenum">
              <a:rPr lang="en-US" altLang="zh-TW" sz="1200" smtClean="0">
                <a:solidFill>
                  <a:schemeClr val="bg1">
                    <a:lumMod val="95000"/>
                  </a:schemeClr>
                </a:solidFill>
              </a:rPr>
              <a:pPr algn="ctr">
                <a:defRPr/>
              </a:pPr>
              <a:t>‹#›</a:t>
            </a:fld>
            <a:endParaRPr lang="en-US" altLang="zh-TW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36" name="Picture 6" descr="中山校徽-山水樣式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550" y="5949950"/>
            <a:ext cx="11303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56" r:id="rId1"/>
    <p:sldLayoutId id="2147484657" r:id="rId2"/>
    <p:sldLayoutId id="2147484658" r:id="rId3"/>
    <p:sldLayoutId id="2147484659" r:id="rId4"/>
    <p:sldLayoutId id="2147484660" r:id="rId5"/>
    <p:sldLayoutId id="2147484655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rgbClr val="C00000"/>
          </a:solidFill>
          <a:latin typeface="微軟正黑體" pitchFamily="34" charset="-120"/>
          <a:ea typeface="微軟正黑體" pitchFamily="34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C00000"/>
          </a:solidFill>
          <a:latin typeface="微軟正黑體" pitchFamily="34" charset="-120"/>
          <a:ea typeface="微軟正黑體" pitchFamily="34" charset="-120"/>
        </a:defRPr>
      </a:lvl9pPr>
    </p:titleStyle>
    <p:bodyStyle>
      <a:lvl1pPr marL="342900" indent="-342900" algn="r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20000"/>
        <a:buFont typeface="Wingdings" pitchFamily="2" charset="2"/>
        <a:defRPr sz="2400" b="1" kern="1200">
          <a:solidFill>
            <a:srgbClr val="C00000"/>
          </a:solidFill>
          <a:latin typeface="微軟正黑體" pitchFamily="34" charset="-120"/>
          <a:ea typeface="微軟正黑體" panose="020B0604030504040204" pitchFamily="34" charset="-120"/>
          <a:cs typeface="Arial" panose="020B0604020202020204" pitchFamily="34" charset="0"/>
        </a:defRPr>
      </a:lvl1pPr>
      <a:lvl2pPr marL="361950" indent="-285750" algn="l" rtl="0" eaLnBrk="0" fontAlgn="base" hangingPunct="0">
        <a:spcBef>
          <a:spcPct val="20000"/>
        </a:spcBef>
        <a:spcAft>
          <a:spcPct val="0"/>
        </a:spcAft>
        <a:buClr>
          <a:srgbClr val="3333FF"/>
        </a:buClr>
        <a:buSzPct val="120000"/>
        <a:buFont typeface="Wingdings" pitchFamily="2" charset="2"/>
        <a:buChar char="Ø"/>
        <a:defRPr sz="20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微軟正黑體" pitchFamily="34" charset="-120"/>
        </a:defRPr>
      </a:lvl2pPr>
      <a:lvl3pPr marL="444500" indent="-219075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l"/>
        <a:defRPr sz="20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631825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Arial" charset="0"/>
        </a:defRPr>
      </a:lvl4pPr>
      <a:lvl5pPr marL="80645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Arial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484784"/>
            <a:ext cx="7772400" cy="4464495"/>
          </a:xfrm>
        </p:spPr>
        <p:txBody>
          <a:bodyPr/>
          <a:lstStyle/>
          <a:p>
            <a:r>
              <a:rPr lang="zh-TW" altLang="en-US" sz="6600" dirty="0" smtClean="0">
                <a:solidFill>
                  <a:srgbClr val="C00000"/>
                </a:solidFill>
              </a:rPr>
              <a:t>付款</a:t>
            </a:r>
            <a:r>
              <a:rPr lang="zh-TW" altLang="en-US" sz="6600" dirty="0" smtClean="0">
                <a:solidFill>
                  <a:srgbClr val="C00000"/>
                </a:solidFill>
              </a:rPr>
              <a:t>注意事項</a:t>
            </a:r>
            <a:endParaRPr lang="en-US" altLang="zh-TW" sz="6600" dirty="0" smtClean="0">
              <a:solidFill>
                <a:srgbClr val="C00000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sz="3000" dirty="0" smtClean="0">
                <a:solidFill>
                  <a:srgbClr val="C00000"/>
                </a:solidFill>
              </a:rPr>
              <a:t>總務處出納</a:t>
            </a:r>
            <a:r>
              <a:rPr lang="zh-TW" altLang="en-US" sz="3000" dirty="0" smtClean="0">
                <a:solidFill>
                  <a:srgbClr val="C00000"/>
                </a:solidFill>
              </a:rPr>
              <a:t>組</a:t>
            </a:r>
            <a:endParaRPr lang="en-US" altLang="zh-TW" sz="3000" dirty="0" smtClean="0">
              <a:solidFill>
                <a:srgbClr val="C00000"/>
              </a:solidFill>
            </a:endParaRPr>
          </a:p>
          <a:p>
            <a:r>
              <a:rPr lang="en-US" altLang="zh-TW" sz="2800" dirty="0" smtClean="0">
                <a:solidFill>
                  <a:srgbClr val="C00000"/>
                </a:solidFill>
              </a:rPr>
              <a:t>2016.10.6</a:t>
            </a:r>
            <a:endParaRPr lang="zh-TW" altLang="en-US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付款注意事項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0" y="1196751"/>
            <a:ext cx="8892480" cy="5040561"/>
          </a:xfrm>
        </p:spPr>
        <p:txBody>
          <a:bodyPr/>
          <a:lstStyle/>
          <a:p>
            <a:pPr algn="l"/>
            <a:r>
              <a:rPr lang="zh-TW" altLang="en-US" sz="2800" dirty="0" smtClean="0">
                <a:solidFill>
                  <a:schemeClr val="tx1"/>
                </a:solidFill>
              </a:rPr>
              <a:t>一</a:t>
            </a:r>
            <a:r>
              <a:rPr lang="en-US" altLang="zh-TW" sz="2800" dirty="0" smtClean="0">
                <a:solidFill>
                  <a:schemeClr val="tx1"/>
                </a:solidFill>
              </a:rPr>
              <a:t>﹑</a:t>
            </a:r>
            <a:r>
              <a:rPr lang="zh-TW" altLang="en-US" sz="2800" dirty="0" smtClean="0">
                <a:solidFill>
                  <a:schemeClr val="tx1"/>
                </a:solidFill>
              </a:rPr>
              <a:t>逕付廠商案件</a:t>
            </a:r>
            <a:r>
              <a:rPr lang="zh-TW" altLang="zh-TW" sz="2800" dirty="0" smtClean="0">
                <a:solidFill>
                  <a:schemeClr val="tx1"/>
                </a:solidFill>
              </a:rPr>
              <a:t>不能</a:t>
            </a:r>
            <a:r>
              <a:rPr lang="zh-TW" altLang="en-US" sz="2800" dirty="0" smtClean="0">
                <a:solidFill>
                  <a:schemeClr val="tx1"/>
                </a:solidFill>
              </a:rPr>
              <a:t>給付</a:t>
            </a:r>
            <a:r>
              <a:rPr lang="zh-TW" altLang="zh-TW" sz="2800" dirty="0" smtClean="0">
                <a:solidFill>
                  <a:schemeClr val="tx1"/>
                </a:solidFill>
              </a:rPr>
              <a:t>負責人</a:t>
            </a:r>
            <a:r>
              <a:rPr lang="zh-TW" altLang="en-US" sz="2800" dirty="0" smtClean="0">
                <a:solidFill>
                  <a:schemeClr val="tx1"/>
                </a:solidFill>
              </a:rPr>
              <a:t>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</a:rPr>
              <a:t>二</a:t>
            </a:r>
            <a:r>
              <a:rPr lang="en-US" altLang="zh-TW" sz="2800" dirty="0" smtClean="0">
                <a:solidFill>
                  <a:schemeClr val="tx1"/>
                </a:solidFill>
              </a:rPr>
              <a:t>﹑</a:t>
            </a:r>
            <a:r>
              <a:rPr lang="zh-TW" altLang="en-US" sz="2800" dirty="0" smtClean="0">
                <a:solidFill>
                  <a:schemeClr val="tx1"/>
                </a:solidFill>
              </a:rPr>
              <a:t>向廠商</a:t>
            </a:r>
            <a:r>
              <a:rPr lang="zh-TW" altLang="zh-TW" sz="2800" dirty="0" smtClean="0">
                <a:solidFill>
                  <a:schemeClr val="tx1"/>
                </a:solidFill>
              </a:rPr>
              <a:t>索取銀行存摺影</a:t>
            </a:r>
            <a:r>
              <a:rPr lang="zh-TW" altLang="en-US" sz="2800" dirty="0" smtClean="0">
                <a:solidFill>
                  <a:schemeClr val="tx1"/>
                </a:solidFill>
              </a:rPr>
              <a:t>本</a:t>
            </a:r>
            <a:r>
              <a:rPr lang="en-US" altLang="zh-TW" sz="2800" dirty="0" smtClean="0">
                <a:solidFill>
                  <a:schemeClr val="tx1"/>
                </a:solidFill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</a:rPr>
              <a:t>廠商自負手匯款續費</a:t>
            </a:r>
            <a:r>
              <a:rPr lang="en-US" altLang="zh-TW" sz="2800" dirty="0" smtClean="0">
                <a:solidFill>
                  <a:schemeClr val="tx1"/>
                </a:solidFill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</a:rPr>
              <a:t> 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</a:rPr>
              <a:t>三</a:t>
            </a:r>
            <a:r>
              <a:rPr lang="en-US" altLang="zh-TW" sz="2800" dirty="0" smtClean="0">
                <a:solidFill>
                  <a:schemeClr val="tx1"/>
                </a:solidFill>
              </a:rPr>
              <a:t>﹑</a:t>
            </a:r>
            <a:r>
              <a:rPr lang="zh-TW" altLang="en-US" sz="2800" dirty="0" smtClean="0">
                <a:solidFill>
                  <a:schemeClr val="tx1"/>
                </a:solidFill>
              </a:rPr>
              <a:t>為方便日後查帳，支付款項請儘量選擇撥入帳戶：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algn="l"/>
            <a:r>
              <a:rPr lang="en-US" altLang="zh-TW" sz="2800" dirty="0" smtClean="0">
                <a:solidFill>
                  <a:schemeClr val="tx1"/>
                </a:solidFill>
              </a:rPr>
              <a:t>       </a:t>
            </a:r>
            <a:r>
              <a:rPr lang="zh-TW" altLang="en-US" sz="2800" dirty="0" smtClean="0">
                <a:solidFill>
                  <a:schemeClr val="tx1"/>
                </a:solidFill>
              </a:rPr>
              <a:t> 銀行或郵局皆可。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</a:rPr>
              <a:t>四</a:t>
            </a:r>
            <a:r>
              <a:rPr lang="en-US" altLang="zh-TW" sz="2800" dirty="0" smtClean="0">
                <a:solidFill>
                  <a:schemeClr val="tx1"/>
                </a:solidFill>
              </a:rPr>
              <a:t>﹑</a:t>
            </a:r>
            <a:r>
              <a:rPr lang="zh-TW" altLang="en-US" sz="2800" dirty="0" smtClean="0">
                <a:solidFill>
                  <a:schemeClr val="tx1"/>
                </a:solidFill>
              </a:rPr>
              <a:t>領取現金：開立「不畫線」、「不禁止背書轉帳」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algn="l"/>
            <a:r>
              <a:rPr lang="en-US" altLang="zh-TW" sz="2800" dirty="0" smtClean="0">
                <a:solidFill>
                  <a:schemeClr val="tx1"/>
                </a:solidFill>
              </a:rPr>
              <a:t>        </a:t>
            </a:r>
            <a:r>
              <a:rPr lang="zh-TW" altLang="en-US" sz="2800" dirty="0" smtClean="0">
                <a:solidFill>
                  <a:schemeClr val="tx1"/>
                </a:solidFill>
              </a:rPr>
              <a:t>支票。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</a:rPr>
              <a:t>五</a:t>
            </a:r>
            <a:r>
              <a:rPr lang="en-US" altLang="zh-TW" sz="2800" dirty="0" smtClean="0">
                <a:solidFill>
                  <a:schemeClr val="tx1"/>
                </a:solidFill>
              </a:rPr>
              <a:t>﹑</a:t>
            </a:r>
            <a:r>
              <a:rPr lang="zh-TW" altLang="en-US" sz="2800" dirty="0" smtClean="0">
                <a:solidFill>
                  <a:schemeClr val="tx1"/>
                </a:solidFill>
              </a:rPr>
              <a:t>支票遺失如何處理：</a:t>
            </a:r>
            <a:endParaRPr lang="en-US" altLang="zh-TW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支票遺失程序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79512" y="1412776"/>
            <a:ext cx="8964488" cy="4608511"/>
          </a:xfrm>
        </p:spPr>
        <p:txBody>
          <a:bodyPr/>
          <a:lstStyle/>
          <a:p>
            <a:pPr algn="l"/>
            <a:r>
              <a:rPr lang="zh-TW" altLang="en-US" sz="2800" dirty="0" smtClean="0">
                <a:solidFill>
                  <a:schemeClr val="tx1"/>
                </a:solidFill>
              </a:rPr>
              <a:t>一</a:t>
            </a:r>
            <a:r>
              <a:rPr lang="en-US" altLang="zh-TW" sz="2800" dirty="0" smtClean="0">
                <a:solidFill>
                  <a:schemeClr val="tx1"/>
                </a:solidFill>
              </a:rPr>
              <a:t>﹑</a:t>
            </a:r>
            <a:r>
              <a:rPr lang="zh-TW" altLang="en-US" sz="2800" dirty="0" smtClean="0">
                <a:solidFill>
                  <a:schemeClr val="tx1"/>
                </a:solidFill>
              </a:rPr>
              <a:t>向台灣銀行高雄分行辦理「遺失支票申請書」及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</a:rPr>
              <a:t>      「終止付 款申請書」。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n"/>
            </a:pPr>
            <a:r>
              <a:rPr lang="zh-TW" altLang="en-US" sz="2800" dirty="0" smtClean="0">
                <a:solidFill>
                  <a:srgbClr val="0000FF"/>
                </a:solidFill>
              </a:rPr>
              <a:t>一張支票收手續費</a:t>
            </a:r>
            <a:r>
              <a:rPr lang="en-US" altLang="zh-TW" sz="2800" dirty="0" smtClean="0">
                <a:solidFill>
                  <a:srgbClr val="0000FF"/>
                </a:solidFill>
              </a:rPr>
              <a:t>NT200</a:t>
            </a:r>
            <a:r>
              <a:rPr lang="zh-TW" altLang="en-US" sz="2800" dirty="0" smtClean="0">
                <a:solidFill>
                  <a:srgbClr val="0000FF"/>
                </a:solidFill>
              </a:rPr>
              <a:t>元。</a:t>
            </a:r>
            <a:endParaRPr lang="en-US" altLang="zh-TW" sz="2800" dirty="0" smtClean="0">
              <a:solidFill>
                <a:srgbClr val="0000FF"/>
              </a:solidFill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</a:rPr>
              <a:t>二</a:t>
            </a:r>
            <a:r>
              <a:rPr lang="en-US" altLang="zh-TW" sz="2800" dirty="0" smtClean="0">
                <a:solidFill>
                  <a:schemeClr val="tx1"/>
                </a:solidFill>
              </a:rPr>
              <a:t>﹑</a:t>
            </a:r>
            <a:r>
              <a:rPr lang="zh-TW" altLang="en-US" sz="2800" dirty="0" smtClean="0">
                <a:solidFill>
                  <a:schemeClr val="tx1"/>
                </a:solidFill>
              </a:rPr>
              <a:t>向高雄地方法院辦理「公告催示」。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n"/>
            </a:pPr>
            <a:r>
              <a:rPr lang="zh-TW" altLang="en-US" sz="2800" dirty="0" smtClean="0">
                <a:solidFill>
                  <a:srgbClr val="0000FF"/>
                </a:solidFill>
              </a:rPr>
              <a:t>支付司法規費</a:t>
            </a:r>
            <a:r>
              <a:rPr lang="en-US" altLang="zh-TW" sz="2800" dirty="0" smtClean="0">
                <a:solidFill>
                  <a:srgbClr val="0000FF"/>
                </a:solidFill>
              </a:rPr>
              <a:t>NT1,000</a:t>
            </a:r>
            <a:r>
              <a:rPr lang="zh-TW" altLang="en-US" sz="2800" dirty="0" smtClean="0">
                <a:solidFill>
                  <a:srgbClr val="0000FF"/>
                </a:solidFill>
              </a:rPr>
              <a:t>元。</a:t>
            </a:r>
            <a:endParaRPr lang="en-US" altLang="zh-TW" sz="2800" dirty="0" smtClean="0">
              <a:solidFill>
                <a:srgbClr val="0000FF"/>
              </a:solidFill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</a:rPr>
              <a:t>三</a:t>
            </a:r>
            <a:r>
              <a:rPr lang="en-US" altLang="zh-TW" sz="2800" dirty="0" smtClean="0">
                <a:solidFill>
                  <a:schemeClr val="tx1"/>
                </a:solidFill>
              </a:rPr>
              <a:t>﹑</a:t>
            </a:r>
            <a:r>
              <a:rPr lang="zh-TW" altLang="en-US" sz="2800" dirty="0" smtClean="0">
                <a:solidFill>
                  <a:schemeClr val="tx1"/>
                </a:solidFill>
              </a:rPr>
              <a:t>五天內將法院蓋章的催告書影本交給發票銀行。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</a:rPr>
              <a:t>四</a:t>
            </a:r>
            <a:r>
              <a:rPr lang="en-US" altLang="zh-TW" sz="2800" dirty="0" smtClean="0">
                <a:solidFill>
                  <a:schemeClr val="tx1"/>
                </a:solidFill>
              </a:rPr>
              <a:t>﹑</a:t>
            </a:r>
            <a:r>
              <a:rPr lang="zh-TW" altLang="en-US" sz="2800" dirty="0" smtClean="0">
                <a:solidFill>
                  <a:schemeClr val="tx1"/>
                </a:solidFill>
              </a:rPr>
              <a:t>登報紙公告支票遺失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n"/>
            </a:pPr>
            <a:r>
              <a:rPr lang="zh-TW" altLang="en-US" sz="2800" dirty="0" smtClean="0">
                <a:solidFill>
                  <a:srgbClr val="0000FF"/>
                </a:solidFill>
              </a:rPr>
              <a:t>廣告費約</a:t>
            </a:r>
            <a:r>
              <a:rPr lang="en-US" altLang="zh-TW" sz="2800" dirty="0" smtClean="0">
                <a:solidFill>
                  <a:srgbClr val="0000FF"/>
                </a:solidFill>
              </a:rPr>
              <a:t>NT800</a:t>
            </a:r>
            <a:r>
              <a:rPr lang="zh-TW" altLang="en-US" sz="2800" dirty="0" smtClean="0">
                <a:solidFill>
                  <a:srgbClr val="0000FF"/>
                </a:solidFill>
              </a:rPr>
              <a:t>元。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algn="l"/>
            <a:endParaRPr lang="zh-TW" alt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4422"/>
          </a:xfrm>
        </p:spPr>
        <p:txBody>
          <a:bodyPr/>
          <a:lstStyle/>
          <a:p>
            <a:r>
              <a:rPr lang="zh-TW" altLang="en-US" dirty="0" smtClean="0"/>
              <a:t>零用金支出彙整表</a:t>
            </a:r>
            <a:endParaRPr lang="zh-TW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1523914" y="1916832"/>
            <a:ext cx="79208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grpSp>
        <p:nvGrpSpPr>
          <p:cNvPr id="26" name="群組 25"/>
          <p:cNvGrpSpPr/>
          <p:nvPr/>
        </p:nvGrpSpPr>
        <p:grpSpPr>
          <a:xfrm>
            <a:off x="899592" y="908720"/>
            <a:ext cx="7344816" cy="5760640"/>
            <a:chOff x="899592" y="1340768"/>
            <a:chExt cx="7344816" cy="532859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t="2290" b="13427"/>
            <a:stretch>
              <a:fillRect/>
            </a:stretch>
          </p:blipFill>
          <p:spPr bwMode="auto">
            <a:xfrm>
              <a:off x="899592" y="1340768"/>
              <a:ext cx="7344816" cy="5328592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sp>
          <p:nvSpPr>
            <p:cNvPr id="10" name="矩形 9"/>
            <p:cNvSpPr/>
            <p:nvPr/>
          </p:nvSpPr>
          <p:spPr>
            <a:xfrm>
              <a:off x="1115616" y="2464976"/>
              <a:ext cx="1584176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4139952" y="4005064"/>
              <a:ext cx="1152128" cy="21602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771873" y="3888967"/>
              <a:ext cx="508571" cy="3159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5364088" y="1615409"/>
              <a:ext cx="1008112" cy="720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130784" y="2708920"/>
              <a:ext cx="1555047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3" name="橢圓 22"/>
            <p:cNvSpPr/>
            <p:nvPr/>
          </p:nvSpPr>
          <p:spPr>
            <a:xfrm>
              <a:off x="1979712" y="5733256"/>
              <a:ext cx="1008112" cy="3600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橢圓 23"/>
            <p:cNvSpPr/>
            <p:nvPr/>
          </p:nvSpPr>
          <p:spPr>
            <a:xfrm>
              <a:off x="5148064" y="5733256"/>
              <a:ext cx="2016224" cy="3600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1043608" y="6219316"/>
              <a:ext cx="6480720" cy="34900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代墊款歸墊陳核表</a:t>
            </a:r>
            <a:endParaRPr lang="zh-TW" altLang="en-US" dirty="0"/>
          </a:p>
        </p:txBody>
      </p:sp>
      <p:grpSp>
        <p:nvGrpSpPr>
          <p:cNvPr id="13" name="群組 12"/>
          <p:cNvGrpSpPr/>
          <p:nvPr/>
        </p:nvGrpSpPr>
        <p:grpSpPr>
          <a:xfrm>
            <a:off x="1547664" y="1196752"/>
            <a:ext cx="5760640" cy="5661248"/>
            <a:chOff x="1547664" y="1196752"/>
            <a:chExt cx="5760640" cy="566124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t="8429" r="3443"/>
            <a:stretch>
              <a:fillRect/>
            </a:stretch>
          </p:blipFill>
          <p:spPr bwMode="auto">
            <a:xfrm>
              <a:off x="1547664" y="1196752"/>
              <a:ext cx="5760640" cy="5661248"/>
            </a:xfrm>
            <a:prstGeom prst="rect">
              <a:avLst/>
            </a:prstGeom>
            <a:noFill/>
            <a:ln w="9525">
              <a:solidFill>
                <a:srgbClr val="3C689E"/>
              </a:solidFill>
              <a:miter lim="800000"/>
              <a:headEnd/>
              <a:tailEnd/>
            </a:ln>
          </p:spPr>
        </p:pic>
        <p:sp>
          <p:nvSpPr>
            <p:cNvPr id="5" name="矩形 4"/>
            <p:cNvSpPr/>
            <p:nvPr/>
          </p:nvSpPr>
          <p:spPr>
            <a:xfrm>
              <a:off x="2527856" y="1787278"/>
              <a:ext cx="792088" cy="1600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5940152" y="3083835"/>
              <a:ext cx="504825" cy="3934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1691680" y="3797430"/>
              <a:ext cx="339544" cy="1842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1547664" y="4813660"/>
              <a:ext cx="5760640" cy="54402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2531508" y="2013748"/>
              <a:ext cx="853866" cy="135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547664" y="6141813"/>
              <a:ext cx="5760640" cy="6715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79512" y="0"/>
            <a:ext cx="8856984" cy="6858000"/>
            <a:chOff x="179512" y="0"/>
            <a:chExt cx="8856984" cy="6858000"/>
          </a:xfrm>
        </p:grpSpPr>
        <p:pic>
          <p:nvPicPr>
            <p:cNvPr id="2" name="圖片 1"/>
            <p:cNvPicPr>
              <a:picLocks noChangeAspect="1" noChangeArrowheads="1"/>
            </p:cNvPicPr>
            <p:nvPr/>
          </p:nvPicPr>
          <p:blipFill>
            <a:blip r:embed="rId2" cstate="print"/>
            <a:srcRect l="4826" t="10322" r="7064" b="7098"/>
            <a:stretch>
              <a:fillRect/>
            </a:stretch>
          </p:blipFill>
          <p:spPr bwMode="auto">
            <a:xfrm>
              <a:off x="179512" y="0"/>
              <a:ext cx="8856984" cy="6858000"/>
            </a:xfrm>
            <a:prstGeom prst="rect">
              <a:avLst/>
            </a:prstGeom>
            <a:noFill/>
            <a:ln w="9525">
              <a:solidFill>
                <a:srgbClr val="3C689E"/>
              </a:solidFill>
              <a:miter lim="800000"/>
              <a:headEnd/>
              <a:tailEnd/>
            </a:ln>
          </p:spPr>
        </p:pic>
        <p:sp>
          <p:nvSpPr>
            <p:cNvPr id="3" name="橢圓 2"/>
            <p:cNvSpPr/>
            <p:nvPr/>
          </p:nvSpPr>
          <p:spPr>
            <a:xfrm>
              <a:off x="3635896" y="3356992"/>
              <a:ext cx="1296144" cy="72008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單箭頭接點 3"/>
          <p:cNvCxnSpPr/>
          <p:nvPr/>
        </p:nvCxnSpPr>
        <p:spPr>
          <a:xfrm flipH="1">
            <a:off x="10764838" y="5013325"/>
            <a:ext cx="144462" cy="1444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群組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9741" t="13815" r="10526" b="4916"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solidFill>
                <a:srgbClr val="3C689E"/>
              </a:solidFill>
              <a:miter lim="800000"/>
              <a:headEnd/>
              <a:tailEnd/>
            </a:ln>
          </p:spPr>
        </p:pic>
        <p:sp>
          <p:nvSpPr>
            <p:cNvPr id="5" name="向右箭號圖說文字 4"/>
            <p:cNvSpPr/>
            <p:nvPr/>
          </p:nvSpPr>
          <p:spPr>
            <a:xfrm>
              <a:off x="4737720" y="4077072"/>
              <a:ext cx="2642592" cy="1080120"/>
            </a:xfrm>
            <a:prstGeom prst="rightArrowCallou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dirty="0" smtClean="0">
                  <a:latin typeface="微軟正黑體" pitchFamily="34" charset="-120"/>
                  <a:ea typeface="微軟正黑體" pitchFamily="34" charset="-120"/>
                </a:rPr>
                <a:t>零用金、墊付款、預借款入帳</a:t>
              </a:r>
            </a:p>
            <a:p>
              <a:endParaRPr lang="zh-TW" altLang="en-US" b="1" dirty="0"/>
            </a:p>
          </p:txBody>
        </p:sp>
      </p:grpSp>
      <p:sp>
        <p:nvSpPr>
          <p:cNvPr id="6" name="矩形 5"/>
          <p:cNvSpPr/>
          <p:nvPr/>
        </p:nvSpPr>
        <p:spPr>
          <a:xfrm>
            <a:off x="7380312" y="4365104"/>
            <a:ext cx="1512168" cy="504056"/>
          </a:xfrm>
          <a:prstGeom prst="rect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總務處簡報範本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總務處簡報範本</Template>
  <TotalTime>1739</TotalTime>
  <Words>189</Words>
  <Application>Microsoft Office PowerPoint</Application>
  <PresentationFormat>如螢幕大小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總務處簡報範本</vt:lpstr>
      <vt:lpstr>投影片 1</vt:lpstr>
      <vt:lpstr>付款注意事項</vt:lpstr>
      <vt:lpstr>支票遺失程序</vt:lpstr>
      <vt:lpstr>零用金支出彙整表</vt:lpstr>
      <vt:lpstr>代墊款歸墊陳核表</vt:lpstr>
      <vt:lpstr>投影片 6</vt:lpstr>
      <vt:lpstr>投影片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傳統類比</dc:title>
  <dc:creator>USER</dc:creator>
  <cp:lastModifiedBy>s3340</cp:lastModifiedBy>
  <cp:revision>289</cp:revision>
  <cp:lastPrinted>2014-11-28T03:56:05Z</cp:lastPrinted>
  <dcterms:created xsi:type="dcterms:W3CDTF">2014-11-26T17:07:37Z</dcterms:created>
  <dcterms:modified xsi:type="dcterms:W3CDTF">2016-10-18T03:45:01Z</dcterms:modified>
</cp:coreProperties>
</file>