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87" r:id="rId2"/>
    <p:sldId id="280" r:id="rId3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C689E"/>
    <a:srgbClr val="0000FF"/>
    <a:srgbClr val="775F55"/>
    <a:srgbClr val="996600"/>
    <a:srgbClr val="663300"/>
    <a:srgbClr val="9966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82" autoAdjust="0"/>
    <p:restoredTop sz="94660" autoAdjust="0"/>
  </p:normalViewPr>
  <p:slideViewPr>
    <p:cSldViewPr>
      <p:cViewPr>
        <p:scale>
          <a:sx n="75" d="100"/>
          <a:sy n="75" d="100"/>
        </p:scale>
        <p:origin x="-142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3030" y="-96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2240269-2796-461C-9508-45F1A5791D8A}" type="datetimeFigureOut">
              <a:rPr lang="zh-TW" altLang="en-US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7822B23-C568-4C67-88B2-69BC60882C0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8CBC4C5-8939-411D-B91D-8E715D7A2CF4}" type="datetimeFigureOut">
              <a:rPr lang="zh-TW" altLang="en-US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CCDEE87-3D13-4F71-BACA-8C23D95EA49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105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學年度第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學期第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2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次行政會議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/>
            </a:r>
            <a:b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總務處暨環安中心工作報告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sz="quarter" idx="10"/>
          </p:nvPr>
        </p:nvSpPr>
        <p:spPr>
          <a:xfrm>
            <a:off x="500063" y="1571625"/>
            <a:ext cx="8286750" cy="4786313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Char char="p"/>
              <a:defRPr/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 marL="446088" indent="-228600">
              <a:defRPr sz="2000">
                <a:latin typeface="微軟正黑體" pitchFamily="34" charset="-120"/>
                <a:ea typeface="微軟正黑體" pitchFamily="34" charset="-120"/>
              </a:defRPr>
            </a:lvl3pPr>
            <a:lvl4pPr marL="631825" indent="-228600">
              <a:defRPr sz="2000">
                <a:latin typeface="微軟正黑體" pitchFamily="34" charset="-120"/>
                <a:ea typeface="微軟正黑體" pitchFamily="34" charset="-120"/>
              </a:defRPr>
            </a:lvl4pPr>
            <a:lvl5pPr marL="806450" indent="-228600">
              <a:defRPr sz="2000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兩個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1105" y="1600200"/>
            <a:ext cx="4150895" cy="4525963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Char char="p"/>
              <a:defRPr lang="zh-TW" altLang="en-US" dirty="0" smtClean="0"/>
            </a:lvl1pPr>
            <a:lvl2pPr>
              <a:defRPr lang="zh-TW" altLang="en-US" dirty="0" smtClean="0"/>
            </a:lvl2pPr>
            <a:lvl3pPr marL="446088" indent="-228600">
              <a:defRPr lang="zh-TW" altLang="en-US" sz="2000" dirty="0" smtClean="0"/>
            </a:lvl3pPr>
            <a:lvl4pPr marL="631825" indent="-228600">
              <a:defRPr>
                <a:latin typeface="微軟正黑體" pitchFamily="34" charset="-120"/>
                <a:ea typeface="微軟正黑體" pitchFamily="34" charset="-120"/>
              </a:defRPr>
            </a:lvl4pPr>
            <a:lvl5pPr marL="806450" indent="-228600"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 smtClean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0"/>
          </p:nvPr>
        </p:nvSpPr>
        <p:spPr>
          <a:xfrm>
            <a:off x="4643438" y="1571625"/>
            <a:ext cx="4143375" cy="4572000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Char char="p"/>
              <a:defRPr/>
            </a:lvl1pPr>
            <a:lvl3pPr marL="542925" indent="-228600">
              <a:defRPr sz="2000"/>
            </a:lvl3pPr>
            <a:lvl4pPr marL="631825" indent="-228600">
              <a:defRPr>
                <a:latin typeface="微軟正黑體" pitchFamily="34" charset="-120"/>
                <a:ea typeface="微軟正黑體" pitchFamily="34" charset="-120"/>
              </a:defRPr>
            </a:lvl4pPr>
            <a:lvl5pPr marL="806450" indent="-228600"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9" name="標題 8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105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學年度第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學期第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2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次行政會議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/>
            </a:r>
            <a:b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總務處暨環安中心工作報告</a:t>
            </a:r>
            <a:endParaRPr lang="zh-TW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214422"/>
          </a:xfrm>
        </p:spPr>
        <p:txBody>
          <a:bodyPr/>
          <a:lstStyle>
            <a:lvl1pPr algn="ctr">
              <a:defRPr sz="3600" b="1" cap="all"/>
            </a:lvl1pPr>
          </a:lstStyle>
          <a:p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105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學年度第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學期第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2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次行政會議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/>
            </a:r>
            <a:b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總務處暨環安中心工作報告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105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學年度第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學期第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2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次行政會議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/>
            </a:r>
            <a:b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總務處暨環安中心工作報告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105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學年度第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學期第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2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次行政會議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/>
            </a:r>
            <a:b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總務處暨環安中心工作報告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sz="quarter" idx="10"/>
          </p:nvPr>
        </p:nvSpPr>
        <p:spPr>
          <a:xfrm>
            <a:off x="500063" y="1571625"/>
            <a:ext cx="8286750" cy="4786313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Char char="p"/>
              <a:defRPr/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 marL="446088" indent="-228600">
              <a:defRPr sz="2000">
                <a:latin typeface="微軟正黑體" pitchFamily="34" charset="-120"/>
                <a:ea typeface="微軟正黑體" pitchFamily="34" charset="-120"/>
              </a:defRPr>
            </a:lvl3pPr>
            <a:lvl4pPr marL="631825" indent="-228600">
              <a:defRPr sz="2000">
                <a:latin typeface="微軟正黑體" pitchFamily="34" charset="-120"/>
                <a:ea typeface="微軟正黑體" pitchFamily="34" charset="-120"/>
              </a:defRPr>
            </a:lvl4pPr>
            <a:lvl5pPr marL="806450" indent="-228600">
              <a:defRPr sz="2000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D1FFA3"/>
          </a:solidFill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C00000"/>
                </a:solidFill>
                <a:latin typeface="+mj-ea"/>
                <a:ea typeface="+mj-ea"/>
                <a:cs typeface="Arial" pitchFamily="34" charset="0"/>
              </a:rPr>
              <a:t>        </a:t>
            </a:r>
            <a:endParaRPr kumimoji="0" lang="zh-TW" altLang="en-US" sz="33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外籍人士經費申報注意事項</a:t>
            </a:r>
            <a:endParaRPr kumimoji="0" lang="zh-TW" altLang="en-US" sz="32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  <a:cs typeface="Arial" charset="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61D9B0B-56BF-4C14-B622-5D27E677998C}" type="datetimeFigureOut">
              <a:rPr lang="zh-TW" altLang="en-US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8492205-6BE9-4A1E-B592-55521585B82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0" y="1192213"/>
            <a:ext cx="457200" cy="2270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457200" y="1196975"/>
            <a:ext cx="8686800" cy="2270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1034" name="圖片 1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75"/>
            <a:ext cx="90805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投影片編號版面配置區 22"/>
          <p:cNvSpPr txBox="1">
            <a:spLocks/>
          </p:cNvSpPr>
          <p:nvPr/>
        </p:nvSpPr>
        <p:spPr>
          <a:xfrm>
            <a:off x="12700" y="1168400"/>
            <a:ext cx="444500" cy="2508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5pPr>
            <a:lvl6pPr marL="2286000" algn="l" defTabSz="914400" rtl="0" eaLnBrk="1" latinLnBrk="0" hangingPunct="1"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6pPr>
            <a:lvl7pPr marL="2743200" algn="l" defTabSz="914400" rtl="0" eaLnBrk="1" latinLnBrk="0" hangingPunct="1"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7pPr>
            <a:lvl8pPr marL="3200400" algn="l" defTabSz="914400" rtl="0" eaLnBrk="1" latinLnBrk="0" hangingPunct="1"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8pPr>
            <a:lvl9pPr marL="3657600" algn="l" defTabSz="914400" rtl="0" eaLnBrk="1" latinLnBrk="0" hangingPunct="1"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9pPr>
          </a:lstStyle>
          <a:p>
            <a:pPr algn="ctr">
              <a:defRPr/>
            </a:pPr>
            <a:fld id="{4FC5D959-C181-445B-BCEC-A6BDF80B1FCF}" type="slidenum">
              <a:rPr lang="en-US" altLang="zh-TW" sz="1200" smtClean="0">
                <a:solidFill>
                  <a:schemeClr val="bg1">
                    <a:lumMod val="95000"/>
                  </a:schemeClr>
                </a:solidFill>
              </a:rPr>
              <a:pPr algn="ctr">
                <a:defRPr/>
              </a:pPr>
              <a:t>‹#›</a:t>
            </a:fld>
            <a:endParaRPr lang="en-US" altLang="zh-TW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36" name="Picture 6" descr="中山校徽-山水樣式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550" y="5949950"/>
            <a:ext cx="11303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56" r:id="rId1"/>
    <p:sldLayoutId id="2147484657" r:id="rId2"/>
    <p:sldLayoutId id="2147484658" r:id="rId3"/>
    <p:sldLayoutId id="2147484659" r:id="rId4"/>
    <p:sldLayoutId id="2147484660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C00000"/>
          </a:solidFill>
          <a:latin typeface="微軟正黑體" pitchFamily="34" charset="-120"/>
          <a:ea typeface="微軟正黑體" pitchFamily="34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9pPr>
    </p:titleStyle>
    <p:bodyStyle>
      <a:lvl1pPr marL="342900" indent="-342900" algn="r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20000"/>
        <a:buFont typeface="Wingdings" pitchFamily="2" charset="2"/>
        <a:defRPr sz="2400" b="1" kern="1200">
          <a:solidFill>
            <a:srgbClr val="C00000"/>
          </a:solidFill>
          <a:latin typeface="微軟正黑體" pitchFamily="34" charset="-120"/>
          <a:ea typeface="微軟正黑體" panose="020B0604030504040204" pitchFamily="34" charset="-120"/>
          <a:cs typeface="Arial" panose="020B0604020202020204" pitchFamily="34" charset="0"/>
        </a:defRPr>
      </a:lvl1pPr>
      <a:lvl2pPr marL="361950" indent="-285750" algn="l" rtl="0" eaLnBrk="0" fontAlgn="base" hangingPunct="0">
        <a:spcBef>
          <a:spcPct val="20000"/>
        </a:spcBef>
        <a:spcAft>
          <a:spcPct val="0"/>
        </a:spcAft>
        <a:buClr>
          <a:srgbClr val="3333FF"/>
        </a:buClr>
        <a:buSzPct val="120000"/>
        <a:buFont typeface="Wingdings" pitchFamily="2" charset="2"/>
        <a:buChar char="Ø"/>
        <a:defRPr sz="2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微軟正黑體" pitchFamily="34" charset="-120"/>
        </a:defRPr>
      </a:lvl2pPr>
      <a:lvl3pPr marL="444500" indent="-219075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l"/>
        <a:defRPr sz="20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631825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Arial" charset="0"/>
        </a:defRPr>
      </a:lvl4pPr>
      <a:lvl5pPr marL="8064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484784"/>
            <a:ext cx="7772400" cy="4464495"/>
          </a:xfrm>
        </p:spPr>
        <p:txBody>
          <a:bodyPr/>
          <a:lstStyle/>
          <a:p>
            <a:r>
              <a:rPr lang="zh-TW" altLang="en-US" sz="6600" dirty="0" smtClean="0">
                <a:solidFill>
                  <a:srgbClr val="C00000"/>
                </a:solidFill>
                <a:cs typeface="Arial" charset="0"/>
              </a:rPr>
              <a:t>外籍人士印領清冊填報</a:t>
            </a:r>
            <a:r>
              <a:rPr lang="zh-TW" altLang="en-US" sz="6600" dirty="0" smtClean="0">
                <a:solidFill>
                  <a:srgbClr val="C00000"/>
                </a:solidFill>
                <a:cs typeface="Arial" charset="0"/>
              </a:rPr>
              <a:t>注意事項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sz="3000" dirty="0" smtClean="0">
                <a:solidFill>
                  <a:srgbClr val="C00000"/>
                </a:solidFill>
              </a:rPr>
              <a:t>總務處出納</a:t>
            </a:r>
            <a:r>
              <a:rPr lang="zh-TW" altLang="en-US" sz="3000" dirty="0" smtClean="0">
                <a:solidFill>
                  <a:srgbClr val="C00000"/>
                </a:solidFill>
              </a:rPr>
              <a:t>組</a:t>
            </a:r>
            <a:endParaRPr lang="en-US" altLang="zh-TW" sz="3000" dirty="0" smtClean="0">
              <a:solidFill>
                <a:srgbClr val="C00000"/>
              </a:solidFill>
            </a:endParaRPr>
          </a:p>
          <a:p>
            <a:r>
              <a:rPr lang="en-US" altLang="zh-TW" sz="2800" dirty="0" smtClean="0">
                <a:solidFill>
                  <a:srgbClr val="C00000"/>
                </a:solidFill>
              </a:rPr>
              <a:t>2016.10.6</a:t>
            </a:r>
            <a:endParaRPr lang="zh-TW" alt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246"/>
          <p:cNvSpPr>
            <a:spLocks noChangeShapeType="1"/>
          </p:cNvSpPr>
          <p:nvPr/>
        </p:nvSpPr>
        <p:spPr bwMode="auto">
          <a:xfrm>
            <a:off x="3162300" y="101600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172" name="Line 253"/>
          <p:cNvSpPr>
            <a:spLocks noChangeShapeType="1"/>
          </p:cNvSpPr>
          <p:nvPr/>
        </p:nvSpPr>
        <p:spPr bwMode="auto">
          <a:xfrm>
            <a:off x="2371725" y="442913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173" name="Line 1015"/>
          <p:cNvSpPr>
            <a:spLocks noChangeShapeType="1"/>
          </p:cNvSpPr>
          <p:nvPr/>
        </p:nvSpPr>
        <p:spPr bwMode="auto">
          <a:xfrm>
            <a:off x="2371725" y="442913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174" name="Line 1270"/>
          <p:cNvSpPr>
            <a:spLocks noChangeShapeType="1"/>
          </p:cNvSpPr>
          <p:nvPr/>
        </p:nvSpPr>
        <p:spPr bwMode="auto">
          <a:xfrm>
            <a:off x="2932113" y="954088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175" name="標題 1"/>
          <p:cNvSpPr>
            <a:spLocks/>
          </p:cNvSpPr>
          <p:nvPr/>
        </p:nvSpPr>
        <p:spPr bwMode="auto">
          <a:xfrm>
            <a:off x="0" y="0"/>
            <a:ext cx="91440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外籍人士印領清冊填報注意事項</a:t>
            </a:r>
            <a:endParaRPr kumimoji="0" lang="zh-TW" altLang="en-US" sz="32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  <a:cs typeface="Arial" charset="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179512" y="1484783"/>
          <a:ext cx="8784975" cy="4983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368152"/>
                <a:gridCol w="1944216"/>
                <a:gridCol w="1522098"/>
                <a:gridCol w="1393479"/>
                <a:gridCol w="1332894"/>
              </a:tblGrid>
              <a:tr h="38603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itchFamily="34" charset="-120"/>
                          <a:ea typeface="微軟正黑體" pitchFamily="34" charset="-120"/>
                        </a:rPr>
                        <a:t>身份別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itchFamily="34" charset="-120"/>
                          <a:ea typeface="微軟正黑體" pitchFamily="34" charset="-120"/>
                        </a:rPr>
                        <a:t>居留證</a:t>
                      </a:r>
                      <a:endParaRPr lang="en-US" altLang="zh-TW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itchFamily="34" charset="-120"/>
                          <a:ea typeface="微軟正黑體" pitchFamily="34" charset="-120"/>
                        </a:rPr>
                        <a:t>姓名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itchFamily="34" charset="-120"/>
                          <a:ea typeface="微軟正黑體" pitchFamily="34" charset="-120"/>
                        </a:rPr>
                        <a:t>護照號碼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itchFamily="34" charset="-120"/>
                          <a:ea typeface="微軟正黑體" pitchFamily="34" charset="-120"/>
                        </a:rPr>
                        <a:t>護照姓名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38603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有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C68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C689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8511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外國籍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證號填寫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『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統一證號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』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西元出生年月日</a:t>
                      </a:r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姓氏前</a:t>
                      </a:r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碼大寫英文字</a:t>
                      </a:r>
                      <a:endParaRPr lang="en-US" altLang="zh-TW" b="1" dirty="0" smtClean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例：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19990101HU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護照英文姓名之前</a:t>
                      </a:r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碼大寫全形字母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有中文名請寫中文名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護照號碼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護照上的姓名，由第一行開始寫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916318">
                <a:tc>
                  <a:txBody>
                    <a:bodyPr/>
                    <a:lstStyle/>
                    <a:p>
                      <a:r>
                        <a:rPr lang="zh-TW" altLang="en-US" b="1" smtClean="0">
                          <a:latin typeface="微軟正黑體" pitchFamily="34" charset="-120"/>
                          <a:ea typeface="微軟正黑體" pitchFamily="34" charset="-120"/>
                        </a:rPr>
                        <a:t>大陸人士</a:t>
                      </a:r>
                      <a:r>
                        <a:rPr lang="en-US" altLang="zh-TW" b="1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b="1" smtClean="0">
                          <a:latin typeface="微軟正黑體" pitchFamily="34" charset="-120"/>
                          <a:ea typeface="微軟正黑體" pitchFamily="34" charset="-120"/>
                        </a:rPr>
                        <a:t>含港澳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）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證號填寫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『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統一證號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』</a:t>
                      </a:r>
                      <a:endParaRPr lang="zh-TW" altLang="en-US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9+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西元出生年月日後</a:t>
                      </a:r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碼</a:t>
                      </a:r>
                      <a:endParaRPr lang="en-US" altLang="zh-TW" b="1" dirty="0" smtClean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例：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9560204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中文名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護照號碼或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來台通行證號碼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護照姓名，寫中文亦可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1831663">
                <a:tc grid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★</a:t>
                      </a:r>
                      <a:r>
                        <a:rPr lang="zh-TW" altLang="en-US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國籍≠戶籍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，依據戶政法規定，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國人出境滿</a:t>
                      </a:r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年未入境，且未做戶籍遷出登記者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，戶</a:t>
                      </a:r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  政單位將會除戶，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應視為非居住者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。</a:t>
                      </a:r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★久居國外且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持本國護照者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，如無法確定在台是否仍有戶籍，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請一律以「外國籍</a:t>
                      </a:r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』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方  </a:t>
                      </a:r>
                      <a:endParaRPr lang="en-US" altLang="zh-TW" b="1" dirty="0" smtClean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   式填報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，並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依非居住者扣繳稅額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。</a:t>
                      </a:r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★給付方式為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匯入銀行者，請務必檢附銀行存摺影本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，銀行戶名請依銀行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存摺戶名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填</a:t>
                      </a:r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   報。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總務處簡報範本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總務處簡報範本</Template>
  <TotalTime>1741</TotalTime>
  <Words>232</Words>
  <Application>Microsoft Office PowerPoint</Application>
  <PresentationFormat>如螢幕大小 (4:3)</PresentationFormat>
  <Paragraphs>32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總務處簡報範本</vt:lpstr>
      <vt:lpstr>投影片 1</vt:lpstr>
      <vt:lpstr>投影片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傳統類比</dc:title>
  <dc:creator>USER</dc:creator>
  <cp:lastModifiedBy>s3340</cp:lastModifiedBy>
  <cp:revision>289</cp:revision>
  <cp:lastPrinted>2014-11-28T03:56:05Z</cp:lastPrinted>
  <dcterms:created xsi:type="dcterms:W3CDTF">2014-11-26T17:07:37Z</dcterms:created>
  <dcterms:modified xsi:type="dcterms:W3CDTF">2016-10-18T03:44:18Z</dcterms:modified>
</cp:coreProperties>
</file>